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4"/>
  </p:notesMasterIdLst>
  <p:handoutMasterIdLst>
    <p:handoutMasterId r:id="rId25"/>
  </p:handoutMasterIdLst>
  <p:sldIdLst>
    <p:sldId id="603" r:id="rId8"/>
    <p:sldId id="1838" r:id="rId9"/>
    <p:sldId id="2041" r:id="rId10"/>
    <p:sldId id="2024" r:id="rId11"/>
    <p:sldId id="2055" r:id="rId12"/>
    <p:sldId id="2047" r:id="rId13"/>
    <p:sldId id="583" r:id="rId14"/>
    <p:sldId id="584" r:id="rId15"/>
    <p:sldId id="585" r:id="rId16"/>
    <p:sldId id="588" r:id="rId17"/>
    <p:sldId id="589" r:id="rId18"/>
    <p:sldId id="2048" r:id="rId19"/>
    <p:sldId id="590" r:id="rId20"/>
    <p:sldId id="2056" r:id="rId21"/>
    <p:sldId id="2057" r:id="rId22"/>
    <p:sldId id="582" r:id="rId2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1D1D1A"/>
    <a:srgbClr val="221815"/>
    <a:srgbClr val="E9002F"/>
    <a:srgbClr val="F2F2F2"/>
    <a:srgbClr val="66BA36"/>
    <a:srgbClr val="3DBDCD"/>
    <a:srgbClr val="595757"/>
    <a:srgbClr val="B5B5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 autoAdjust="0"/>
    <p:restoredTop sz="96291" autoAdjust="0"/>
  </p:normalViewPr>
  <p:slideViewPr>
    <p:cSldViewPr snapToGrid="0" snapToObjects="1">
      <p:cViewPr varScale="1">
        <p:scale>
          <a:sx n="118" d="100"/>
          <a:sy n="118" d="100"/>
        </p:scale>
        <p:origin x="240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214FDC-6B87-214E-A881-A1F197F5D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C5C961-C360-9F43-A308-C9DB7AC7D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819" r:id="rId3"/>
    <p:sldLayoutId id="2147483820" r:id="rId4"/>
    <p:sldLayoutId id="2147483892" r:id="rId5"/>
    <p:sldLayoutId id="2147483824" r:id="rId6"/>
    <p:sldLayoutId id="2147483968" r:id="rId7"/>
    <p:sldLayoutId id="2147483969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2023/7/26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CA390A-81DE-684D-A5F6-A0D612A3F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6763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4889" y="5346828"/>
            <a:ext cx="1944216" cy="643926"/>
          </a:xfrm>
        </p:spPr>
        <p:txBody>
          <a:bodyPr/>
          <a:lstStyle/>
          <a:p>
            <a:r>
              <a:rPr lang="en-US" altLang="zh-CN" dirty="0"/>
              <a:t>ZOMI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060" y="5379557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934432" y="1633249"/>
            <a:ext cx="10197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寒武纪 </a:t>
            </a:r>
            <a:r>
              <a:rPr lang="ja-JP" altLang="en-US" sz="9600" b="1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の</a:t>
            </a:r>
            <a:endParaRPr lang="en-US" altLang="zh-CN" sz="9600" b="1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marL="444500" indent="-444500"/>
            <a:r>
              <a:rPr lang="en-US" altLang="zh-CN" sz="9600" b="1" dirty="0">
                <a:solidFill>
                  <a:schemeClr val="tx2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MLU03</a:t>
            </a:r>
            <a:r>
              <a:rPr lang="zh-CN" altLang="en-US" sz="9600" b="1" dirty="0">
                <a:solidFill>
                  <a:schemeClr val="tx2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芯片架构</a:t>
            </a:r>
            <a:endParaRPr lang="en-US" altLang="zh-CN" sz="9600" b="1" dirty="0">
              <a:solidFill>
                <a:schemeClr val="tx2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DEF5298-57CA-A648-8AFF-CEC5BC4A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产品形态 </a:t>
            </a:r>
            <a:r>
              <a:rPr lang="en-US" altLang="zh-CN" dirty="0"/>
              <a:t>I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9C805D-67A0-144B-82F1-9C815977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340" y="1049631"/>
            <a:ext cx="6190082" cy="52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45F84D4-E733-2E43-9B9A-265EB758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产品形态 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CA1728-9CA4-1F4A-8666-AC8985C0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59" y="1038746"/>
            <a:ext cx="9251383" cy="54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7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MLU03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整体架构</a:t>
            </a:r>
          </a:p>
        </p:txBody>
      </p:sp>
    </p:spTree>
    <p:extLst>
      <p:ext uri="{BB962C8B-B14F-4D97-AF65-F5344CB8AC3E}">
        <p14:creationId xmlns:p14="http://schemas.microsoft.com/office/powerpoint/2010/main" val="197238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6764A8-F718-A844-AC60-EB35A5539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694" y="1284514"/>
            <a:ext cx="4133420" cy="4974775"/>
          </a:xfrm>
        </p:spPr>
        <p:txBody>
          <a:bodyPr anchor="ctr"/>
          <a:lstStyle/>
          <a:p>
            <a:r>
              <a:rPr lang="en-US" altLang="zh-CN" dirty="0"/>
              <a:t>IPU</a:t>
            </a:r>
            <a:r>
              <a:rPr lang="zh-CN" altLang="en-US" dirty="0"/>
              <a:t>：</a:t>
            </a:r>
            <a:r>
              <a:rPr lang="en-US" altLang="zh-CN" dirty="0"/>
              <a:t>Intelligence</a:t>
            </a:r>
            <a:r>
              <a:rPr lang="zh-CN" altLang="en-US" dirty="0"/>
              <a:t>，作为 </a:t>
            </a:r>
            <a:r>
              <a:rPr lang="en-US" altLang="zh-CN" dirty="0"/>
              <a:t>MLU</a:t>
            </a:r>
            <a:r>
              <a:rPr lang="zh-CN" altLang="en-US" dirty="0"/>
              <a:t> 核心模块，负责 </a:t>
            </a:r>
            <a:r>
              <a:rPr lang="en-US" altLang="zh-CN" dirty="0"/>
              <a:t>AI</a:t>
            </a:r>
            <a:r>
              <a:rPr lang="zh-CN" altLang="en-US" dirty="0"/>
              <a:t> 应用的计算、访存和控制指令执行。</a:t>
            </a:r>
            <a:endParaRPr lang="en-US" altLang="zh-CN" dirty="0"/>
          </a:p>
          <a:p>
            <a:r>
              <a:rPr lang="en-US" altLang="zh-CN" dirty="0"/>
              <a:t>MPU</a:t>
            </a:r>
            <a:r>
              <a:rPr lang="zh-CN" altLang="en-US" dirty="0"/>
              <a:t>：</a:t>
            </a:r>
            <a:r>
              <a:rPr lang="en-US" altLang="zh-CN" dirty="0"/>
              <a:t>Memory</a:t>
            </a:r>
            <a:r>
              <a:rPr lang="zh-CN" altLang="en-US" dirty="0"/>
              <a:t>，</a:t>
            </a:r>
            <a:r>
              <a:rPr lang="en-US" altLang="zh-CN" dirty="0"/>
              <a:t>MLU</a:t>
            </a:r>
            <a:r>
              <a:rPr lang="zh-CN" altLang="en-US" dirty="0"/>
              <a:t>中负责片上</a:t>
            </a:r>
            <a:r>
              <a:rPr lang="en-US" altLang="zh-CN" dirty="0"/>
              <a:t>Shared-RAM</a:t>
            </a:r>
            <a:r>
              <a:rPr lang="zh-CN" altLang="en-US" dirty="0"/>
              <a:t>相关协处理器核心，对数据进行处理。</a:t>
            </a:r>
            <a:endParaRPr lang="en-US" altLang="zh-CN" dirty="0"/>
          </a:p>
          <a:p>
            <a:r>
              <a:rPr lang="en-US" altLang="zh-CN" dirty="0"/>
              <a:t>Cluster</a:t>
            </a:r>
            <a:r>
              <a:rPr lang="zh-CN" altLang="en-US" dirty="0"/>
              <a:t>：</a:t>
            </a:r>
            <a:r>
              <a:rPr lang="en-US" altLang="zh-CN" dirty="0"/>
              <a:t>NLUv03</a:t>
            </a:r>
            <a:r>
              <a:rPr lang="zh-CN" altLang="en-US" dirty="0"/>
              <a:t>架构，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IPU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MPU</a:t>
            </a:r>
            <a:r>
              <a:rPr lang="zh-CN" altLang="en-US" dirty="0"/>
              <a:t>作为核心构成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Cluster</a:t>
            </a:r>
            <a:r>
              <a:rPr lang="zh-CN" altLang="en-US" dirty="0"/>
              <a:t>。多个</a:t>
            </a:r>
            <a:r>
              <a:rPr lang="en-US" altLang="zh-CN" dirty="0"/>
              <a:t>Cluster</a:t>
            </a:r>
            <a:r>
              <a:rPr lang="zh-CN" altLang="en-US" dirty="0"/>
              <a:t>组合不同产品形态。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4A559-5797-B345-8DB4-FA56F6CED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272" y="1524001"/>
            <a:ext cx="704379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18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6764A8-F718-A844-AC60-EB35A5539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694" y="1284514"/>
            <a:ext cx="4133420" cy="4974775"/>
          </a:xfrm>
        </p:spPr>
        <p:txBody>
          <a:bodyPr anchor="ctr"/>
          <a:lstStyle/>
          <a:p>
            <a:r>
              <a:rPr lang="en-US" altLang="zh-CN" dirty="0"/>
              <a:t>IPU</a:t>
            </a:r>
            <a:r>
              <a:rPr lang="zh-CN" altLang="en-US" dirty="0"/>
              <a:t>：</a:t>
            </a:r>
            <a:r>
              <a:rPr lang="en-US" altLang="zh-CN" dirty="0"/>
              <a:t>Intelligence</a:t>
            </a:r>
            <a:r>
              <a:rPr lang="zh-CN" altLang="en-US" dirty="0"/>
              <a:t>，作为 </a:t>
            </a:r>
            <a:r>
              <a:rPr lang="en-US" altLang="zh-CN" dirty="0"/>
              <a:t>MLU</a:t>
            </a:r>
            <a:r>
              <a:rPr lang="zh-CN" altLang="en-US" dirty="0"/>
              <a:t> 核心模块，负责 </a:t>
            </a:r>
            <a:r>
              <a:rPr lang="en-US" altLang="zh-CN" dirty="0"/>
              <a:t>AI</a:t>
            </a:r>
            <a:r>
              <a:rPr lang="zh-CN" altLang="en-US" dirty="0"/>
              <a:t> 应用的计算、访存和控制指令执行。</a:t>
            </a:r>
            <a:endParaRPr lang="en-US" altLang="zh-CN" dirty="0"/>
          </a:p>
          <a:p>
            <a:r>
              <a:rPr lang="en-US" altLang="zh-CN" dirty="0"/>
              <a:t>MPU</a:t>
            </a:r>
            <a:r>
              <a:rPr lang="zh-CN" altLang="en-US" dirty="0"/>
              <a:t>：</a:t>
            </a:r>
            <a:r>
              <a:rPr lang="en-US" altLang="zh-CN" dirty="0"/>
              <a:t>Memory</a:t>
            </a:r>
            <a:r>
              <a:rPr lang="zh-CN" altLang="en-US" dirty="0"/>
              <a:t>，</a:t>
            </a:r>
            <a:r>
              <a:rPr lang="en-US" altLang="zh-CN" dirty="0"/>
              <a:t>MLU</a:t>
            </a:r>
            <a:r>
              <a:rPr lang="zh-CN" altLang="en-US" dirty="0"/>
              <a:t>中负责片上</a:t>
            </a:r>
            <a:r>
              <a:rPr lang="en-US" altLang="zh-CN" dirty="0"/>
              <a:t>Shared-RAM</a:t>
            </a:r>
            <a:r>
              <a:rPr lang="zh-CN" altLang="en-US" dirty="0"/>
              <a:t>相关协处理器核心，对数据进行处理。</a:t>
            </a:r>
            <a:endParaRPr lang="en-US" altLang="zh-CN" dirty="0"/>
          </a:p>
          <a:p>
            <a:r>
              <a:rPr lang="en-US" altLang="zh-CN" dirty="0"/>
              <a:t>Cluster</a:t>
            </a:r>
            <a:r>
              <a:rPr lang="zh-CN" altLang="en-US" dirty="0"/>
              <a:t>：</a:t>
            </a:r>
            <a:r>
              <a:rPr lang="en-US" altLang="zh-CN" dirty="0"/>
              <a:t>NLUv03</a:t>
            </a:r>
            <a:r>
              <a:rPr lang="zh-CN" altLang="en-US" dirty="0"/>
              <a:t>架构，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IPU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MPU</a:t>
            </a:r>
            <a:r>
              <a:rPr lang="zh-CN" altLang="en-US" dirty="0"/>
              <a:t>作为核心构成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Cluster</a:t>
            </a:r>
            <a:r>
              <a:rPr lang="zh-CN" altLang="en-US" dirty="0"/>
              <a:t>。多个</a:t>
            </a:r>
            <a:r>
              <a:rPr lang="en-US" altLang="zh-CN" dirty="0"/>
              <a:t>Cluster</a:t>
            </a:r>
            <a:r>
              <a:rPr lang="zh-CN" altLang="en-US" dirty="0"/>
              <a:t>组合不同产品形态。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4A559-5797-B345-8DB4-FA56F6CED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272" y="1524001"/>
            <a:ext cx="7043797" cy="44958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4F057D3-C832-A045-A5B2-CD714E6302BB}"/>
              </a:ext>
            </a:extLst>
          </p:cNvPr>
          <p:cNvSpPr/>
          <p:nvPr/>
        </p:nvSpPr>
        <p:spPr>
          <a:xfrm>
            <a:off x="4638991" y="3026231"/>
            <a:ext cx="7216357" cy="1420586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24172416">
                  <a:custGeom>
                    <a:avLst/>
                    <a:gdLst>
                      <a:gd name="connsiteX0" fmla="*/ 0 w 7216357"/>
                      <a:gd name="connsiteY0" fmla="*/ 0 h 1420586"/>
                      <a:gd name="connsiteX1" fmla="*/ 439542 w 7216357"/>
                      <a:gd name="connsiteY1" fmla="*/ 0 h 1420586"/>
                      <a:gd name="connsiteX2" fmla="*/ 1167738 w 7216357"/>
                      <a:gd name="connsiteY2" fmla="*/ 0 h 1420586"/>
                      <a:gd name="connsiteX3" fmla="*/ 1679443 w 7216357"/>
                      <a:gd name="connsiteY3" fmla="*/ 0 h 1420586"/>
                      <a:gd name="connsiteX4" fmla="*/ 2118985 w 7216357"/>
                      <a:gd name="connsiteY4" fmla="*/ 0 h 1420586"/>
                      <a:gd name="connsiteX5" fmla="*/ 2919344 w 7216357"/>
                      <a:gd name="connsiteY5" fmla="*/ 0 h 1420586"/>
                      <a:gd name="connsiteX6" fmla="*/ 3431050 w 7216357"/>
                      <a:gd name="connsiteY6" fmla="*/ 0 h 1420586"/>
                      <a:gd name="connsiteX7" fmla="*/ 4087082 w 7216357"/>
                      <a:gd name="connsiteY7" fmla="*/ 0 h 1420586"/>
                      <a:gd name="connsiteX8" fmla="*/ 4526624 w 7216357"/>
                      <a:gd name="connsiteY8" fmla="*/ 0 h 1420586"/>
                      <a:gd name="connsiteX9" fmla="*/ 5254820 w 7216357"/>
                      <a:gd name="connsiteY9" fmla="*/ 0 h 1420586"/>
                      <a:gd name="connsiteX10" fmla="*/ 5910852 w 7216357"/>
                      <a:gd name="connsiteY10" fmla="*/ 0 h 1420586"/>
                      <a:gd name="connsiteX11" fmla="*/ 6566885 w 7216357"/>
                      <a:gd name="connsiteY11" fmla="*/ 0 h 1420586"/>
                      <a:gd name="connsiteX12" fmla="*/ 7216357 w 7216357"/>
                      <a:gd name="connsiteY12" fmla="*/ 0 h 1420586"/>
                      <a:gd name="connsiteX13" fmla="*/ 7216357 w 7216357"/>
                      <a:gd name="connsiteY13" fmla="*/ 501940 h 1420586"/>
                      <a:gd name="connsiteX14" fmla="*/ 7216357 w 7216357"/>
                      <a:gd name="connsiteY14" fmla="*/ 975469 h 1420586"/>
                      <a:gd name="connsiteX15" fmla="*/ 7216357 w 7216357"/>
                      <a:gd name="connsiteY15" fmla="*/ 1420586 h 1420586"/>
                      <a:gd name="connsiteX16" fmla="*/ 6415997 w 7216357"/>
                      <a:gd name="connsiteY16" fmla="*/ 1420586 h 1420586"/>
                      <a:gd name="connsiteX17" fmla="*/ 5832129 w 7216357"/>
                      <a:gd name="connsiteY17" fmla="*/ 1420586 h 1420586"/>
                      <a:gd name="connsiteX18" fmla="*/ 5031769 w 7216357"/>
                      <a:gd name="connsiteY18" fmla="*/ 1420586 h 1420586"/>
                      <a:gd name="connsiteX19" fmla="*/ 4231409 w 7216357"/>
                      <a:gd name="connsiteY19" fmla="*/ 1420586 h 1420586"/>
                      <a:gd name="connsiteX20" fmla="*/ 3503213 w 7216357"/>
                      <a:gd name="connsiteY20" fmla="*/ 1420586 h 1420586"/>
                      <a:gd name="connsiteX21" fmla="*/ 2919344 w 7216357"/>
                      <a:gd name="connsiteY21" fmla="*/ 1420586 h 1420586"/>
                      <a:gd name="connsiteX22" fmla="*/ 2479803 w 7216357"/>
                      <a:gd name="connsiteY22" fmla="*/ 1420586 h 1420586"/>
                      <a:gd name="connsiteX23" fmla="*/ 1823770 w 7216357"/>
                      <a:gd name="connsiteY23" fmla="*/ 1420586 h 1420586"/>
                      <a:gd name="connsiteX24" fmla="*/ 1312065 w 7216357"/>
                      <a:gd name="connsiteY24" fmla="*/ 1420586 h 1420586"/>
                      <a:gd name="connsiteX25" fmla="*/ 583869 w 7216357"/>
                      <a:gd name="connsiteY25" fmla="*/ 1420586 h 1420586"/>
                      <a:gd name="connsiteX26" fmla="*/ 0 w 7216357"/>
                      <a:gd name="connsiteY26" fmla="*/ 1420586 h 1420586"/>
                      <a:gd name="connsiteX27" fmla="*/ 0 w 7216357"/>
                      <a:gd name="connsiteY27" fmla="*/ 947057 h 1420586"/>
                      <a:gd name="connsiteX28" fmla="*/ 0 w 7216357"/>
                      <a:gd name="connsiteY28" fmla="*/ 487735 h 1420586"/>
                      <a:gd name="connsiteX29" fmla="*/ 0 w 7216357"/>
                      <a:gd name="connsiteY29" fmla="*/ 0 h 1420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7216357" h="1420586" extrusionOk="0">
                        <a:moveTo>
                          <a:pt x="0" y="0"/>
                        </a:moveTo>
                        <a:cubicBezTo>
                          <a:pt x="169218" y="13331"/>
                          <a:pt x="281423" y="14727"/>
                          <a:pt x="439542" y="0"/>
                        </a:cubicBezTo>
                        <a:cubicBezTo>
                          <a:pt x="597661" y="-14727"/>
                          <a:pt x="842119" y="2048"/>
                          <a:pt x="1167738" y="0"/>
                        </a:cubicBezTo>
                        <a:cubicBezTo>
                          <a:pt x="1493357" y="-2048"/>
                          <a:pt x="1439909" y="-3948"/>
                          <a:pt x="1679443" y="0"/>
                        </a:cubicBezTo>
                        <a:cubicBezTo>
                          <a:pt x="1918977" y="3948"/>
                          <a:pt x="1992929" y="-1072"/>
                          <a:pt x="2118985" y="0"/>
                        </a:cubicBezTo>
                        <a:cubicBezTo>
                          <a:pt x="2245041" y="1072"/>
                          <a:pt x="2538649" y="-7122"/>
                          <a:pt x="2919344" y="0"/>
                        </a:cubicBezTo>
                        <a:cubicBezTo>
                          <a:pt x="3300039" y="7122"/>
                          <a:pt x="3203950" y="-799"/>
                          <a:pt x="3431050" y="0"/>
                        </a:cubicBezTo>
                        <a:cubicBezTo>
                          <a:pt x="3658150" y="799"/>
                          <a:pt x="3775096" y="-1951"/>
                          <a:pt x="4087082" y="0"/>
                        </a:cubicBezTo>
                        <a:cubicBezTo>
                          <a:pt x="4399068" y="1951"/>
                          <a:pt x="4384560" y="20723"/>
                          <a:pt x="4526624" y="0"/>
                        </a:cubicBezTo>
                        <a:cubicBezTo>
                          <a:pt x="4668688" y="-20723"/>
                          <a:pt x="4923397" y="-11465"/>
                          <a:pt x="5254820" y="0"/>
                        </a:cubicBezTo>
                        <a:cubicBezTo>
                          <a:pt x="5586243" y="11465"/>
                          <a:pt x="5599772" y="-14351"/>
                          <a:pt x="5910852" y="0"/>
                        </a:cubicBezTo>
                        <a:cubicBezTo>
                          <a:pt x="6221932" y="14351"/>
                          <a:pt x="6403765" y="-24380"/>
                          <a:pt x="6566885" y="0"/>
                        </a:cubicBezTo>
                        <a:cubicBezTo>
                          <a:pt x="6730005" y="24380"/>
                          <a:pt x="6975223" y="-22516"/>
                          <a:pt x="7216357" y="0"/>
                        </a:cubicBezTo>
                        <a:cubicBezTo>
                          <a:pt x="7225166" y="108932"/>
                          <a:pt x="7230731" y="276370"/>
                          <a:pt x="7216357" y="501940"/>
                        </a:cubicBezTo>
                        <a:cubicBezTo>
                          <a:pt x="7201983" y="727510"/>
                          <a:pt x="7232211" y="766345"/>
                          <a:pt x="7216357" y="975469"/>
                        </a:cubicBezTo>
                        <a:cubicBezTo>
                          <a:pt x="7200503" y="1184593"/>
                          <a:pt x="7200158" y="1241236"/>
                          <a:pt x="7216357" y="1420586"/>
                        </a:cubicBezTo>
                        <a:cubicBezTo>
                          <a:pt x="6944677" y="1419011"/>
                          <a:pt x="6758805" y="1383241"/>
                          <a:pt x="6415997" y="1420586"/>
                        </a:cubicBezTo>
                        <a:cubicBezTo>
                          <a:pt x="6073189" y="1457931"/>
                          <a:pt x="6045701" y="1412980"/>
                          <a:pt x="5832129" y="1420586"/>
                        </a:cubicBezTo>
                        <a:cubicBezTo>
                          <a:pt x="5618557" y="1428192"/>
                          <a:pt x="5374717" y="1392077"/>
                          <a:pt x="5031769" y="1420586"/>
                        </a:cubicBezTo>
                        <a:cubicBezTo>
                          <a:pt x="4688821" y="1449095"/>
                          <a:pt x="4475238" y="1395564"/>
                          <a:pt x="4231409" y="1420586"/>
                        </a:cubicBezTo>
                        <a:cubicBezTo>
                          <a:pt x="3987580" y="1445608"/>
                          <a:pt x="3686887" y="1436148"/>
                          <a:pt x="3503213" y="1420586"/>
                        </a:cubicBezTo>
                        <a:cubicBezTo>
                          <a:pt x="3319539" y="1405024"/>
                          <a:pt x="3196814" y="1408165"/>
                          <a:pt x="2919344" y="1420586"/>
                        </a:cubicBezTo>
                        <a:cubicBezTo>
                          <a:pt x="2641874" y="1433007"/>
                          <a:pt x="2591171" y="1436947"/>
                          <a:pt x="2479803" y="1420586"/>
                        </a:cubicBezTo>
                        <a:cubicBezTo>
                          <a:pt x="2368435" y="1404225"/>
                          <a:pt x="1987280" y="1444930"/>
                          <a:pt x="1823770" y="1420586"/>
                        </a:cubicBezTo>
                        <a:cubicBezTo>
                          <a:pt x="1660260" y="1396242"/>
                          <a:pt x="1423086" y="1411795"/>
                          <a:pt x="1312065" y="1420586"/>
                        </a:cubicBezTo>
                        <a:cubicBezTo>
                          <a:pt x="1201045" y="1429377"/>
                          <a:pt x="800516" y="1397334"/>
                          <a:pt x="583869" y="1420586"/>
                        </a:cubicBezTo>
                        <a:cubicBezTo>
                          <a:pt x="367222" y="1443838"/>
                          <a:pt x="148678" y="1418479"/>
                          <a:pt x="0" y="1420586"/>
                        </a:cubicBezTo>
                        <a:cubicBezTo>
                          <a:pt x="12180" y="1296138"/>
                          <a:pt x="23588" y="1116511"/>
                          <a:pt x="0" y="947057"/>
                        </a:cubicBezTo>
                        <a:cubicBezTo>
                          <a:pt x="-23588" y="777603"/>
                          <a:pt x="-14836" y="641207"/>
                          <a:pt x="0" y="487735"/>
                        </a:cubicBezTo>
                        <a:cubicBezTo>
                          <a:pt x="14836" y="334263"/>
                          <a:pt x="-13826" y="20615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147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MLUv03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6764A8-F718-A844-AC60-EB35A5539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694" y="1284514"/>
            <a:ext cx="4133420" cy="4974775"/>
          </a:xfrm>
        </p:spPr>
        <p:txBody>
          <a:bodyPr anchor="ctr"/>
          <a:lstStyle/>
          <a:p>
            <a:r>
              <a:rPr lang="en-US" altLang="zh-CN" dirty="0"/>
              <a:t>IPU</a:t>
            </a:r>
            <a:r>
              <a:rPr lang="zh-CN" altLang="en-US" dirty="0"/>
              <a:t>：</a:t>
            </a:r>
            <a:r>
              <a:rPr lang="en-US" altLang="zh-CN" dirty="0"/>
              <a:t>Intelligence</a:t>
            </a:r>
            <a:r>
              <a:rPr lang="zh-CN" altLang="en-US" dirty="0"/>
              <a:t>，作为 </a:t>
            </a:r>
            <a:r>
              <a:rPr lang="en-US" altLang="zh-CN" dirty="0"/>
              <a:t>MLU</a:t>
            </a:r>
            <a:r>
              <a:rPr lang="zh-CN" altLang="en-US" dirty="0"/>
              <a:t> 核心模块，负责 </a:t>
            </a:r>
            <a:r>
              <a:rPr lang="en-US" altLang="zh-CN" dirty="0"/>
              <a:t>AI</a:t>
            </a:r>
            <a:r>
              <a:rPr lang="zh-CN" altLang="en-US" dirty="0"/>
              <a:t> 应用的计算、访存和控制指令执行。</a:t>
            </a:r>
            <a:endParaRPr lang="en-US" altLang="zh-CN" dirty="0"/>
          </a:p>
          <a:p>
            <a:r>
              <a:rPr lang="en-US" altLang="zh-CN" dirty="0"/>
              <a:t>MPU</a:t>
            </a:r>
            <a:r>
              <a:rPr lang="zh-CN" altLang="en-US" dirty="0"/>
              <a:t>：</a:t>
            </a:r>
            <a:r>
              <a:rPr lang="en-US" altLang="zh-CN" dirty="0"/>
              <a:t>Memory</a:t>
            </a:r>
            <a:r>
              <a:rPr lang="zh-CN" altLang="en-US" dirty="0"/>
              <a:t>，</a:t>
            </a:r>
            <a:r>
              <a:rPr lang="en-US" altLang="zh-CN" dirty="0"/>
              <a:t>MLU</a:t>
            </a:r>
            <a:r>
              <a:rPr lang="zh-CN" altLang="en-US" dirty="0"/>
              <a:t>中负责片上</a:t>
            </a:r>
            <a:r>
              <a:rPr lang="en-US" altLang="zh-CN" dirty="0"/>
              <a:t>Shared-RAM</a:t>
            </a:r>
            <a:r>
              <a:rPr lang="zh-CN" altLang="en-US" dirty="0"/>
              <a:t>相关协处理器核心，对数据进行处理。</a:t>
            </a:r>
            <a:endParaRPr lang="en-US" altLang="zh-CN" dirty="0"/>
          </a:p>
          <a:p>
            <a:r>
              <a:rPr lang="en-US" altLang="zh-CN" dirty="0"/>
              <a:t>Cluster</a:t>
            </a:r>
            <a:r>
              <a:rPr lang="zh-CN" altLang="en-US" dirty="0"/>
              <a:t>：</a:t>
            </a:r>
            <a:r>
              <a:rPr lang="en-US" altLang="zh-CN" dirty="0"/>
              <a:t>NLUv03</a:t>
            </a:r>
            <a:r>
              <a:rPr lang="zh-CN" altLang="en-US" dirty="0"/>
              <a:t>架构，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IPU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MPU</a:t>
            </a:r>
            <a:r>
              <a:rPr lang="zh-CN" altLang="en-US" dirty="0"/>
              <a:t>作为核心构成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Cluster</a:t>
            </a:r>
            <a:r>
              <a:rPr lang="zh-CN" altLang="en-US" dirty="0"/>
              <a:t>。多个</a:t>
            </a:r>
            <a:r>
              <a:rPr lang="en-US" altLang="zh-CN" dirty="0"/>
              <a:t>Cluster</a:t>
            </a:r>
            <a:r>
              <a:rPr lang="zh-CN" altLang="en-US" dirty="0"/>
              <a:t>组合不同产品形态。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4A559-5797-B345-8DB4-FA56F6CED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272" y="1524001"/>
            <a:ext cx="7043797" cy="4495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8F90DC-2CA7-394B-BE3C-C942B73002A8}"/>
              </a:ext>
            </a:extLst>
          </p:cNvPr>
          <p:cNvSpPr/>
          <p:nvPr/>
        </p:nvSpPr>
        <p:spPr>
          <a:xfrm>
            <a:off x="4638991" y="1284514"/>
            <a:ext cx="7216357" cy="4855029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224172416">
                  <a:custGeom>
                    <a:avLst/>
                    <a:gdLst>
                      <a:gd name="connsiteX0" fmla="*/ 0 w 7216357"/>
                      <a:gd name="connsiteY0" fmla="*/ 0 h 4855029"/>
                      <a:gd name="connsiteX1" fmla="*/ 439542 w 7216357"/>
                      <a:gd name="connsiteY1" fmla="*/ 0 h 4855029"/>
                      <a:gd name="connsiteX2" fmla="*/ 1167738 w 7216357"/>
                      <a:gd name="connsiteY2" fmla="*/ 0 h 4855029"/>
                      <a:gd name="connsiteX3" fmla="*/ 1679443 w 7216357"/>
                      <a:gd name="connsiteY3" fmla="*/ 0 h 4855029"/>
                      <a:gd name="connsiteX4" fmla="*/ 2118985 w 7216357"/>
                      <a:gd name="connsiteY4" fmla="*/ 0 h 4855029"/>
                      <a:gd name="connsiteX5" fmla="*/ 2919344 w 7216357"/>
                      <a:gd name="connsiteY5" fmla="*/ 0 h 4855029"/>
                      <a:gd name="connsiteX6" fmla="*/ 3431050 w 7216357"/>
                      <a:gd name="connsiteY6" fmla="*/ 0 h 4855029"/>
                      <a:gd name="connsiteX7" fmla="*/ 4087082 w 7216357"/>
                      <a:gd name="connsiteY7" fmla="*/ 0 h 4855029"/>
                      <a:gd name="connsiteX8" fmla="*/ 4526624 w 7216357"/>
                      <a:gd name="connsiteY8" fmla="*/ 0 h 4855029"/>
                      <a:gd name="connsiteX9" fmla="*/ 5254820 w 7216357"/>
                      <a:gd name="connsiteY9" fmla="*/ 0 h 4855029"/>
                      <a:gd name="connsiteX10" fmla="*/ 5910852 w 7216357"/>
                      <a:gd name="connsiteY10" fmla="*/ 0 h 4855029"/>
                      <a:gd name="connsiteX11" fmla="*/ 6566885 w 7216357"/>
                      <a:gd name="connsiteY11" fmla="*/ 0 h 4855029"/>
                      <a:gd name="connsiteX12" fmla="*/ 7216357 w 7216357"/>
                      <a:gd name="connsiteY12" fmla="*/ 0 h 4855029"/>
                      <a:gd name="connsiteX13" fmla="*/ 7216357 w 7216357"/>
                      <a:gd name="connsiteY13" fmla="*/ 790676 h 4855029"/>
                      <a:gd name="connsiteX14" fmla="*/ 7216357 w 7216357"/>
                      <a:gd name="connsiteY14" fmla="*/ 1484252 h 4855029"/>
                      <a:gd name="connsiteX15" fmla="*/ 7216357 w 7216357"/>
                      <a:gd name="connsiteY15" fmla="*/ 2274928 h 4855029"/>
                      <a:gd name="connsiteX16" fmla="*/ 7216357 w 7216357"/>
                      <a:gd name="connsiteY16" fmla="*/ 3065604 h 4855029"/>
                      <a:gd name="connsiteX17" fmla="*/ 7216357 w 7216357"/>
                      <a:gd name="connsiteY17" fmla="*/ 3710629 h 4855029"/>
                      <a:gd name="connsiteX18" fmla="*/ 7216357 w 7216357"/>
                      <a:gd name="connsiteY18" fmla="*/ 4258554 h 4855029"/>
                      <a:gd name="connsiteX19" fmla="*/ 7216357 w 7216357"/>
                      <a:gd name="connsiteY19" fmla="*/ 4855029 h 4855029"/>
                      <a:gd name="connsiteX20" fmla="*/ 6776815 w 7216357"/>
                      <a:gd name="connsiteY20" fmla="*/ 4855029 h 4855029"/>
                      <a:gd name="connsiteX21" fmla="*/ 6192946 w 7216357"/>
                      <a:gd name="connsiteY21" fmla="*/ 4855029 h 4855029"/>
                      <a:gd name="connsiteX22" fmla="*/ 5753405 w 7216357"/>
                      <a:gd name="connsiteY22" fmla="*/ 4855029 h 4855029"/>
                      <a:gd name="connsiteX23" fmla="*/ 5097372 w 7216357"/>
                      <a:gd name="connsiteY23" fmla="*/ 4855029 h 4855029"/>
                      <a:gd name="connsiteX24" fmla="*/ 4585667 w 7216357"/>
                      <a:gd name="connsiteY24" fmla="*/ 4855029 h 4855029"/>
                      <a:gd name="connsiteX25" fmla="*/ 3857471 w 7216357"/>
                      <a:gd name="connsiteY25" fmla="*/ 4855029 h 4855029"/>
                      <a:gd name="connsiteX26" fmla="*/ 3417929 w 7216357"/>
                      <a:gd name="connsiteY26" fmla="*/ 4855029 h 4855029"/>
                      <a:gd name="connsiteX27" fmla="*/ 2761897 w 7216357"/>
                      <a:gd name="connsiteY27" fmla="*/ 4855029 h 4855029"/>
                      <a:gd name="connsiteX28" fmla="*/ 2178028 w 7216357"/>
                      <a:gd name="connsiteY28" fmla="*/ 4855029 h 4855029"/>
                      <a:gd name="connsiteX29" fmla="*/ 1666322 w 7216357"/>
                      <a:gd name="connsiteY29" fmla="*/ 4855029 h 4855029"/>
                      <a:gd name="connsiteX30" fmla="*/ 865963 w 7216357"/>
                      <a:gd name="connsiteY30" fmla="*/ 4855029 h 4855029"/>
                      <a:gd name="connsiteX31" fmla="*/ 0 w 7216357"/>
                      <a:gd name="connsiteY31" fmla="*/ 4855029 h 4855029"/>
                      <a:gd name="connsiteX32" fmla="*/ 0 w 7216357"/>
                      <a:gd name="connsiteY32" fmla="*/ 4307104 h 4855029"/>
                      <a:gd name="connsiteX33" fmla="*/ 0 w 7216357"/>
                      <a:gd name="connsiteY33" fmla="*/ 3759180 h 4855029"/>
                      <a:gd name="connsiteX34" fmla="*/ 0 w 7216357"/>
                      <a:gd name="connsiteY34" fmla="*/ 3211255 h 4855029"/>
                      <a:gd name="connsiteX35" fmla="*/ 0 w 7216357"/>
                      <a:gd name="connsiteY35" fmla="*/ 2517679 h 4855029"/>
                      <a:gd name="connsiteX36" fmla="*/ 0 w 7216357"/>
                      <a:gd name="connsiteY36" fmla="*/ 1824104 h 4855029"/>
                      <a:gd name="connsiteX37" fmla="*/ 0 w 7216357"/>
                      <a:gd name="connsiteY37" fmla="*/ 1276179 h 4855029"/>
                      <a:gd name="connsiteX38" fmla="*/ 0 w 7216357"/>
                      <a:gd name="connsiteY38" fmla="*/ 0 h 48550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7216357" h="4855029" extrusionOk="0">
                        <a:moveTo>
                          <a:pt x="0" y="0"/>
                        </a:moveTo>
                        <a:cubicBezTo>
                          <a:pt x="169218" y="13331"/>
                          <a:pt x="281423" y="14727"/>
                          <a:pt x="439542" y="0"/>
                        </a:cubicBezTo>
                        <a:cubicBezTo>
                          <a:pt x="597661" y="-14727"/>
                          <a:pt x="842119" y="2048"/>
                          <a:pt x="1167738" y="0"/>
                        </a:cubicBezTo>
                        <a:cubicBezTo>
                          <a:pt x="1493357" y="-2048"/>
                          <a:pt x="1439909" y="-3948"/>
                          <a:pt x="1679443" y="0"/>
                        </a:cubicBezTo>
                        <a:cubicBezTo>
                          <a:pt x="1918977" y="3948"/>
                          <a:pt x="1992929" y="-1072"/>
                          <a:pt x="2118985" y="0"/>
                        </a:cubicBezTo>
                        <a:cubicBezTo>
                          <a:pt x="2245041" y="1072"/>
                          <a:pt x="2538649" y="-7122"/>
                          <a:pt x="2919344" y="0"/>
                        </a:cubicBezTo>
                        <a:cubicBezTo>
                          <a:pt x="3300039" y="7122"/>
                          <a:pt x="3203950" y="-799"/>
                          <a:pt x="3431050" y="0"/>
                        </a:cubicBezTo>
                        <a:cubicBezTo>
                          <a:pt x="3658150" y="799"/>
                          <a:pt x="3775096" y="-1951"/>
                          <a:pt x="4087082" y="0"/>
                        </a:cubicBezTo>
                        <a:cubicBezTo>
                          <a:pt x="4399068" y="1951"/>
                          <a:pt x="4384560" y="20723"/>
                          <a:pt x="4526624" y="0"/>
                        </a:cubicBezTo>
                        <a:cubicBezTo>
                          <a:pt x="4668688" y="-20723"/>
                          <a:pt x="4923397" y="-11465"/>
                          <a:pt x="5254820" y="0"/>
                        </a:cubicBezTo>
                        <a:cubicBezTo>
                          <a:pt x="5586243" y="11465"/>
                          <a:pt x="5599772" y="-14351"/>
                          <a:pt x="5910852" y="0"/>
                        </a:cubicBezTo>
                        <a:cubicBezTo>
                          <a:pt x="6221932" y="14351"/>
                          <a:pt x="6403765" y="-24380"/>
                          <a:pt x="6566885" y="0"/>
                        </a:cubicBezTo>
                        <a:cubicBezTo>
                          <a:pt x="6730005" y="24380"/>
                          <a:pt x="6975223" y="-22516"/>
                          <a:pt x="7216357" y="0"/>
                        </a:cubicBezTo>
                        <a:cubicBezTo>
                          <a:pt x="7225617" y="334156"/>
                          <a:pt x="7207123" y="407785"/>
                          <a:pt x="7216357" y="790676"/>
                        </a:cubicBezTo>
                        <a:cubicBezTo>
                          <a:pt x="7225591" y="1173567"/>
                          <a:pt x="7239132" y="1280899"/>
                          <a:pt x="7216357" y="1484252"/>
                        </a:cubicBezTo>
                        <a:cubicBezTo>
                          <a:pt x="7193582" y="1687605"/>
                          <a:pt x="7242540" y="1884799"/>
                          <a:pt x="7216357" y="2274928"/>
                        </a:cubicBezTo>
                        <a:cubicBezTo>
                          <a:pt x="7190174" y="2665057"/>
                          <a:pt x="7213233" y="2670378"/>
                          <a:pt x="7216357" y="3065604"/>
                        </a:cubicBezTo>
                        <a:cubicBezTo>
                          <a:pt x="7219481" y="3460830"/>
                          <a:pt x="7236221" y="3431315"/>
                          <a:pt x="7216357" y="3710629"/>
                        </a:cubicBezTo>
                        <a:cubicBezTo>
                          <a:pt x="7196493" y="3989943"/>
                          <a:pt x="7228887" y="4100506"/>
                          <a:pt x="7216357" y="4258554"/>
                        </a:cubicBezTo>
                        <a:cubicBezTo>
                          <a:pt x="7203827" y="4416602"/>
                          <a:pt x="7221877" y="4732968"/>
                          <a:pt x="7216357" y="4855029"/>
                        </a:cubicBezTo>
                        <a:cubicBezTo>
                          <a:pt x="7077299" y="4852153"/>
                          <a:pt x="6978938" y="4862419"/>
                          <a:pt x="6776815" y="4855029"/>
                        </a:cubicBezTo>
                        <a:cubicBezTo>
                          <a:pt x="6574692" y="4847639"/>
                          <a:pt x="6470416" y="4842608"/>
                          <a:pt x="6192946" y="4855029"/>
                        </a:cubicBezTo>
                        <a:cubicBezTo>
                          <a:pt x="5915476" y="4867450"/>
                          <a:pt x="5864773" y="4871390"/>
                          <a:pt x="5753405" y="4855029"/>
                        </a:cubicBezTo>
                        <a:cubicBezTo>
                          <a:pt x="5642037" y="4838668"/>
                          <a:pt x="5260882" y="4879373"/>
                          <a:pt x="5097372" y="4855029"/>
                        </a:cubicBezTo>
                        <a:cubicBezTo>
                          <a:pt x="4933862" y="4830685"/>
                          <a:pt x="4696688" y="4846238"/>
                          <a:pt x="4585667" y="4855029"/>
                        </a:cubicBezTo>
                        <a:cubicBezTo>
                          <a:pt x="4474647" y="4863820"/>
                          <a:pt x="4074118" y="4831777"/>
                          <a:pt x="3857471" y="4855029"/>
                        </a:cubicBezTo>
                        <a:cubicBezTo>
                          <a:pt x="3640824" y="4878281"/>
                          <a:pt x="3514976" y="4856500"/>
                          <a:pt x="3417929" y="4855029"/>
                        </a:cubicBezTo>
                        <a:cubicBezTo>
                          <a:pt x="3320882" y="4853558"/>
                          <a:pt x="3081289" y="4843017"/>
                          <a:pt x="2761897" y="4855029"/>
                        </a:cubicBezTo>
                        <a:cubicBezTo>
                          <a:pt x="2442505" y="4867041"/>
                          <a:pt x="2433309" y="4844308"/>
                          <a:pt x="2178028" y="4855029"/>
                        </a:cubicBezTo>
                        <a:cubicBezTo>
                          <a:pt x="1922747" y="4865750"/>
                          <a:pt x="1803150" y="4865628"/>
                          <a:pt x="1666322" y="4855029"/>
                        </a:cubicBezTo>
                        <a:cubicBezTo>
                          <a:pt x="1529494" y="4844430"/>
                          <a:pt x="1038809" y="4839127"/>
                          <a:pt x="865963" y="4855029"/>
                        </a:cubicBezTo>
                        <a:cubicBezTo>
                          <a:pt x="693117" y="4870931"/>
                          <a:pt x="191577" y="4822483"/>
                          <a:pt x="0" y="4855029"/>
                        </a:cubicBezTo>
                        <a:cubicBezTo>
                          <a:pt x="-5744" y="4585385"/>
                          <a:pt x="22876" y="4494049"/>
                          <a:pt x="0" y="4307104"/>
                        </a:cubicBezTo>
                        <a:cubicBezTo>
                          <a:pt x="-22876" y="4120159"/>
                          <a:pt x="-25112" y="4017211"/>
                          <a:pt x="0" y="3759180"/>
                        </a:cubicBezTo>
                        <a:cubicBezTo>
                          <a:pt x="25112" y="3501149"/>
                          <a:pt x="7909" y="3398471"/>
                          <a:pt x="0" y="3211255"/>
                        </a:cubicBezTo>
                        <a:cubicBezTo>
                          <a:pt x="-7909" y="3024039"/>
                          <a:pt x="-3423" y="2710560"/>
                          <a:pt x="0" y="2517679"/>
                        </a:cubicBezTo>
                        <a:cubicBezTo>
                          <a:pt x="3423" y="2324798"/>
                          <a:pt x="-33429" y="2029908"/>
                          <a:pt x="0" y="1824104"/>
                        </a:cubicBezTo>
                        <a:cubicBezTo>
                          <a:pt x="33429" y="1618300"/>
                          <a:pt x="-26581" y="1430095"/>
                          <a:pt x="0" y="1276179"/>
                        </a:cubicBezTo>
                        <a:cubicBezTo>
                          <a:pt x="26581" y="1122263"/>
                          <a:pt x="-45853" y="6049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05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国内其他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壁仞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寒武纪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燧原科技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8381" y="1306287"/>
            <a:ext cx="5484018" cy="4996542"/>
          </a:xfrm>
        </p:spPr>
        <p:txBody>
          <a:bodyPr anchor="ctr"/>
          <a:lstStyle/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寒武纪的产品形态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MLU03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芯片架构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寒武纪软件栈和通信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D1C0CBC-615E-C843-A6AA-EF61C1A5291B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462676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国内其他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壁仞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寒武纪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燧原科技 芯片剖析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5434190" y="2971867"/>
            <a:ext cx="360040" cy="1730762"/>
          </a:xfrm>
          <a:prstGeom prst="leftBrace">
            <a:avLst>
              <a:gd name="adj1" fmla="val 8333"/>
              <a:gd name="adj2" fmla="val 50500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1730762 h 1730762"/>
                      <a:gd name="connsiteX1" fmla="*/ 180020 w 360040"/>
                      <a:gd name="connsiteY1" fmla="*/ 1700760 h 1730762"/>
                      <a:gd name="connsiteX2" fmla="*/ 180020 w 360040"/>
                      <a:gd name="connsiteY2" fmla="*/ 1326300 h 1730762"/>
                      <a:gd name="connsiteX3" fmla="*/ 180020 w 360040"/>
                      <a:gd name="connsiteY3" fmla="*/ 904037 h 1730762"/>
                      <a:gd name="connsiteX4" fmla="*/ 0 w 360040"/>
                      <a:gd name="connsiteY4" fmla="*/ 874035 h 1730762"/>
                      <a:gd name="connsiteX5" fmla="*/ 180020 w 360040"/>
                      <a:gd name="connsiteY5" fmla="*/ 844033 h 1730762"/>
                      <a:gd name="connsiteX6" fmla="*/ 180020 w 360040"/>
                      <a:gd name="connsiteY6" fmla="*/ 437018 h 1730762"/>
                      <a:gd name="connsiteX7" fmla="*/ 180020 w 360040"/>
                      <a:gd name="connsiteY7" fmla="*/ 30002 h 1730762"/>
                      <a:gd name="connsiteX8" fmla="*/ 360040 w 360040"/>
                      <a:gd name="connsiteY8" fmla="*/ 0 h 1730762"/>
                      <a:gd name="connsiteX9" fmla="*/ 360040 w 360040"/>
                      <a:gd name="connsiteY9" fmla="*/ 559613 h 1730762"/>
                      <a:gd name="connsiteX10" fmla="*/ 360040 w 360040"/>
                      <a:gd name="connsiteY10" fmla="*/ 1119226 h 1730762"/>
                      <a:gd name="connsiteX11" fmla="*/ 360040 w 360040"/>
                      <a:gd name="connsiteY11" fmla="*/ 1730762 h 1730762"/>
                      <a:gd name="connsiteX0" fmla="*/ 360040 w 360040"/>
                      <a:gd name="connsiteY0" fmla="*/ 1730762 h 1730762"/>
                      <a:gd name="connsiteX1" fmla="*/ 180020 w 360040"/>
                      <a:gd name="connsiteY1" fmla="*/ 1700760 h 1730762"/>
                      <a:gd name="connsiteX2" fmla="*/ 180020 w 360040"/>
                      <a:gd name="connsiteY2" fmla="*/ 1286464 h 1730762"/>
                      <a:gd name="connsiteX3" fmla="*/ 180020 w 360040"/>
                      <a:gd name="connsiteY3" fmla="*/ 904037 h 1730762"/>
                      <a:gd name="connsiteX4" fmla="*/ 0 w 360040"/>
                      <a:gd name="connsiteY4" fmla="*/ 874035 h 1730762"/>
                      <a:gd name="connsiteX5" fmla="*/ 180020 w 360040"/>
                      <a:gd name="connsiteY5" fmla="*/ 844033 h 1730762"/>
                      <a:gd name="connsiteX6" fmla="*/ 180020 w 360040"/>
                      <a:gd name="connsiteY6" fmla="*/ 437018 h 1730762"/>
                      <a:gd name="connsiteX7" fmla="*/ 180020 w 360040"/>
                      <a:gd name="connsiteY7" fmla="*/ 30002 h 1730762"/>
                      <a:gd name="connsiteX8" fmla="*/ 360040 w 360040"/>
                      <a:gd name="connsiteY8" fmla="*/ 0 h 1730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1730762" stroke="0" extrusionOk="0">
                        <a:moveTo>
                          <a:pt x="360040" y="1730762"/>
                        </a:moveTo>
                        <a:cubicBezTo>
                          <a:pt x="262436" y="1729149"/>
                          <a:pt x="178871" y="1717981"/>
                          <a:pt x="180020" y="1700760"/>
                        </a:cubicBezTo>
                        <a:cubicBezTo>
                          <a:pt x="186047" y="1553509"/>
                          <a:pt x="190934" y="1477701"/>
                          <a:pt x="180020" y="1326300"/>
                        </a:cubicBezTo>
                        <a:cubicBezTo>
                          <a:pt x="169106" y="1174899"/>
                          <a:pt x="194864" y="1038092"/>
                          <a:pt x="180020" y="904037"/>
                        </a:cubicBezTo>
                        <a:cubicBezTo>
                          <a:pt x="178211" y="888600"/>
                          <a:pt x="107332" y="866570"/>
                          <a:pt x="0" y="874035"/>
                        </a:cubicBezTo>
                        <a:cubicBezTo>
                          <a:pt x="100056" y="874087"/>
                          <a:pt x="179528" y="864123"/>
                          <a:pt x="180020" y="844033"/>
                        </a:cubicBezTo>
                        <a:cubicBezTo>
                          <a:pt x="172328" y="652468"/>
                          <a:pt x="161831" y="633381"/>
                          <a:pt x="180020" y="437018"/>
                        </a:cubicBezTo>
                        <a:cubicBezTo>
                          <a:pt x="198209" y="240656"/>
                          <a:pt x="195164" y="123449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42902" y="211136"/>
                          <a:pt x="372089" y="322562"/>
                          <a:pt x="360040" y="559613"/>
                        </a:cubicBezTo>
                        <a:cubicBezTo>
                          <a:pt x="347991" y="796664"/>
                          <a:pt x="340938" y="903255"/>
                          <a:pt x="360040" y="1119226"/>
                        </a:cubicBezTo>
                        <a:cubicBezTo>
                          <a:pt x="379142" y="1335197"/>
                          <a:pt x="340008" y="1425670"/>
                          <a:pt x="360040" y="1730762"/>
                        </a:cubicBezTo>
                        <a:close/>
                      </a:path>
                      <a:path w="360040" h="1730762" fill="none" extrusionOk="0">
                        <a:moveTo>
                          <a:pt x="360040" y="1730762"/>
                        </a:moveTo>
                        <a:cubicBezTo>
                          <a:pt x="258406" y="1731813"/>
                          <a:pt x="182873" y="1718097"/>
                          <a:pt x="180020" y="1700760"/>
                        </a:cubicBezTo>
                        <a:cubicBezTo>
                          <a:pt x="176356" y="1566669"/>
                          <a:pt x="176926" y="1485382"/>
                          <a:pt x="180020" y="1286464"/>
                        </a:cubicBezTo>
                        <a:cubicBezTo>
                          <a:pt x="183114" y="1087546"/>
                          <a:pt x="190541" y="1011770"/>
                          <a:pt x="180020" y="904037"/>
                        </a:cubicBezTo>
                        <a:cubicBezTo>
                          <a:pt x="178321" y="868162"/>
                          <a:pt x="114394" y="869776"/>
                          <a:pt x="0" y="874035"/>
                        </a:cubicBezTo>
                        <a:cubicBezTo>
                          <a:pt x="97972" y="874023"/>
                          <a:pt x="180329" y="863567"/>
                          <a:pt x="180020" y="844033"/>
                        </a:cubicBezTo>
                        <a:cubicBezTo>
                          <a:pt x="169746" y="718381"/>
                          <a:pt x="187220" y="573130"/>
                          <a:pt x="180020" y="437018"/>
                        </a:cubicBezTo>
                        <a:cubicBezTo>
                          <a:pt x="172820" y="300906"/>
                          <a:pt x="193144" y="158940"/>
                          <a:pt x="180020" y="30002"/>
                        </a:cubicBezTo>
                        <a:cubicBezTo>
                          <a:pt x="184478" y="31901"/>
                          <a:pt x="254901" y="-5116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zh-CN" altLang="en-US" sz="2800" dirty="0">
                <a:latin typeface="Gill Sans MT" panose="020B0502020104020203" pitchFamily="34" charset="0"/>
              </a:rPr>
              <a:t>不是为了吐槽友商和国产 </a:t>
            </a:r>
            <a:r>
              <a:rPr lang="en-US" altLang="zh-CN" sz="2800" dirty="0">
                <a:latin typeface="Gill Sans MT" panose="020B0502020104020203" pitchFamily="34" charset="0"/>
              </a:rPr>
              <a:t>AI</a:t>
            </a:r>
            <a:r>
              <a:rPr lang="zh-CN" altLang="en-US" sz="2800" dirty="0">
                <a:latin typeface="Gill Sans MT" panose="020B0502020104020203" pitchFamily="34" charset="0"/>
              </a:rPr>
              <a:t> 芯片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r>
              <a:rPr lang="zh-CN" altLang="en-US" sz="2800" dirty="0">
                <a:latin typeface="Gill Sans MT" panose="020B0502020104020203" pitchFamily="34" charset="0"/>
              </a:rPr>
              <a:t>通过实际产品，深入理解 </a:t>
            </a:r>
            <a:r>
              <a:rPr lang="en-US" altLang="zh-CN" sz="2800" dirty="0">
                <a:latin typeface="Gill Sans MT" panose="020B0502020104020203" pitchFamily="34" charset="0"/>
              </a:rPr>
              <a:t>AI</a:t>
            </a:r>
            <a:r>
              <a:rPr lang="zh-CN" altLang="en-US" sz="2800" dirty="0">
                <a:latin typeface="Gill Sans MT" panose="020B0502020104020203" pitchFamily="34" charset="0"/>
              </a:rPr>
              <a:t> 芯片相关技术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r>
              <a:rPr lang="zh-CN" altLang="en-US" sz="2800" dirty="0">
                <a:latin typeface="Gill Sans MT" panose="020B0502020104020203" pitchFamily="34" charset="0"/>
              </a:rPr>
              <a:t>洞察不同厂商芯片架构，从而思考 </a:t>
            </a:r>
            <a:r>
              <a:rPr lang="en-US" altLang="zh-CN" sz="2800" dirty="0">
                <a:latin typeface="Gill Sans MT" panose="020B0502020104020203" pitchFamily="34" charset="0"/>
              </a:rPr>
              <a:t>AI</a:t>
            </a:r>
            <a:r>
              <a:rPr lang="zh-CN" altLang="en-US" sz="2800" dirty="0">
                <a:latin typeface="Gill Sans MT" panose="020B0502020104020203" pitchFamily="34" charset="0"/>
              </a:rPr>
              <a:t> 芯片的未来发展方向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endParaRPr lang="zh-CN" altLang="en-US" sz="28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架构发展</a:t>
            </a:r>
          </a:p>
        </p:txBody>
      </p:sp>
    </p:spTree>
    <p:extLst>
      <p:ext uri="{BB962C8B-B14F-4D97-AF65-F5344CB8AC3E}">
        <p14:creationId xmlns:p14="http://schemas.microsoft.com/office/powerpoint/2010/main" val="133819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35A2E-5DCB-6047-AC01-1EC01E56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历经</a:t>
            </a:r>
            <a:r>
              <a:rPr kumimoji="1" lang="en-US" altLang="zh-CN" dirty="0"/>
              <a:t>5</a:t>
            </a:r>
            <a:r>
              <a:rPr kumimoji="1" lang="zh-CN" altLang="en-US" dirty="0"/>
              <a:t>代</a:t>
            </a:r>
            <a:r>
              <a:rPr kumimoji="1" lang="en-US" altLang="zh-CN" dirty="0"/>
              <a:t>AI</a:t>
            </a:r>
            <a:r>
              <a:rPr kumimoji="1" lang="zh-CN" altLang="en-US" dirty="0"/>
              <a:t>芯片架构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3FF0C0-447D-4D47-9EEC-2DBA383E09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105" y="1371603"/>
            <a:ext cx="10899070" cy="3525620"/>
          </a:xfrm>
          <a:prstGeom prst="rect">
            <a:avLst/>
          </a:prstGeom>
        </p:spPr>
      </p:pic>
      <p:sp>
        <p:nvSpPr>
          <p:cNvPr id="8" name="内容占位符 5">
            <a:extLst>
              <a:ext uri="{FF2B5EF4-FFF2-40B4-BE49-F238E27FC236}">
                <a16:creationId xmlns:a16="http://schemas.microsoft.com/office/drawing/2014/main" id="{703ACF85-C878-A24F-BF36-0135BFCEB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1370" y="4897223"/>
            <a:ext cx="1600201" cy="158985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800" dirty="0"/>
              <a:t>麒麟</a:t>
            </a:r>
            <a:r>
              <a:rPr lang="en-US" altLang="zh-CN" sz="1800" dirty="0"/>
              <a:t>980</a:t>
            </a:r>
          </a:p>
          <a:p>
            <a:pPr>
              <a:lnSpc>
                <a:spcPct val="120000"/>
              </a:lnSpc>
            </a:pPr>
            <a:r>
              <a:rPr lang="zh-CN" altLang="en-US" sz="1800" dirty="0"/>
              <a:t>麒麟</a:t>
            </a:r>
            <a:r>
              <a:rPr lang="en-US" altLang="zh-CN" sz="1800" dirty="0"/>
              <a:t>970</a:t>
            </a: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E34F9B26-66DE-1D41-82F6-B8F3E9250F18}"/>
              </a:ext>
            </a:extLst>
          </p:cNvPr>
          <p:cNvSpPr txBox="1">
            <a:spLocks/>
          </p:cNvSpPr>
          <p:nvPr/>
        </p:nvSpPr>
        <p:spPr>
          <a:xfrm>
            <a:off x="3993812" y="4897223"/>
            <a:ext cx="1600201" cy="158985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100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D4DE6E28-F3C6-684C-B717-AB56B83482E2}"/>
              </a:ext>
            </a:extLst>
          </p:cNvPr>
          <p:cNvSpPr txBox="1">
            <a:spLocks/>
          </p:cNvSpPr>
          <p:nvPr/>
        </p:nvSpPr>
        <p:spPr>
          <a:xfrm>
            <a:off x="6746254" y="4897223"/>
            <a:ext cx="1600201" cy="158985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220</a:t>
            </a:r>
          </a:p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270</a:t>
            </a:r>
          </a:p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290</a:t>
            </a:r>
          </a:p>
        </p:txBody>
      </p:sp>
      <p:sp>
        <p:nvSpPr>
          <p:cNvPr id="12" name="内容占位符 5">
            <a:extLst>
              <a:ext uri="{FF2B5EF4-FFF2-40B4-BE49-F238E27FC236}">
                <a16:creationId xmlns:a16="http://schemas.microsoft.com/office/drawing/2014/main" id="{4CAED623-C44D-334A-95A5-A644E676A101}"/>
              </a:ext>
            </a:extLst>
          </p:cNvPr>
          <p:cNvSpPr txBox="1">
            <a:spLocks/>
          </p:cNvSpPr>
          <p:nvPr/>
        </p:nvSpPr>
        <p:spPr>
          <a:xfrm>
            <a:off x="9498695" y="4897223"/>
            <a:ext cx="1600201" cy="158985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/>
              <a:t>思元</a:t>
            </a:r>
            <a:r>
              <a:rPr lang="en-US" altLang="zh-CN" sz="1800" dirty="0"/>
              <a:t>370</a:t>
            </a:r>
          </a:p>
        </p:txBody>
      </p:sp>
    </p:spTree>
    <p:extLst>
      <p:ext uri="{BB962C8B-B14F-4D97-AF65-F5344CB8AC3E}">
        <p14:creationId xmlns:p14="http://schemas.microsoft.com/office/powerpoint/2010/main" val="22748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798358C-5CD3-A74D-B058-B170BB88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2E3ED7-5F66-8647-A320-66962EF83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714" y="1230082"/>
            <a:ext cx="10276115" cy="50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3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FE6CDEA-1B53-1646-A84B-B1834672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芯颗封装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C7E4A1-B69C-F545-8123-628D7F056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38456" y="1666422"/>
            <a:ext cx="3248651" cy="13226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2</a:t>
            </a:r>
            <a:r>
              <a:rPr lang="zh-CN" altLang="en-US" sz="1800" dirty="0"/>
              <a:t>颗</a:t>
            </a:r>
            <a:r>
              <a:rPr lang="en-US" altLang="zh-CN" sz="1800" dirty="0"/>
              <a:t>DIE</a:t>
            </a:r>
            <a:r>
              <a:rPr lang="zh-CN" altLang="en-US" sz="1800" dirty="0"/>
              <a:t>封装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全局</a:t>
            </a:r>
            <a:r>
              <a:rPr lang="en-US" altLang="zh-CN" sz="1800" dirty="0"/>
              <a:t>UMA</a:t>
            </a:r>
            <a:r>
              <a:rPr lang="zh-CN" altLang="en-US" sz="1800" dirty="0"/>
              <a:t>内存访问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zh-CN" altLang="en-US" sz="1800" dirty="0"/>
              <a:t>低功耗、低时延、高带宽</a:t>
            </a:r>
            <a:endParaRPr lang="en-US" altLang="zh-CN" sz="1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C9ED55-98E3-8B47-A1D6-9941862B5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042" y="2989035"/>
            <a:ext cx="1638300" cy="2082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219614-FC25-E54F-B2AA-C1F7D1FAD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692" y="2265135"/>
            <a:ext cx="4203700" cy="2806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C0F6A3-8479-7344-B2C4-FE527E8EF1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7739" y="3178627"/>
            <a:ext cx="1966138" cy="20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4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17458</TotalTime>
  <Words>453</Words>
  <Application>Microsoft Macintosh PowerPoint</Application>
  <PresentationFormat>自定义</PresentationFormat>
  <Paragraphs>73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Talk Overview</vt:lpstr>
      <vt:lpstr>PowerPoint 演示文稿</vt:lpstr>
      <vt:lpstr>历经5代AI芯片架构</vt:lpstr>
      <vt:lpstr>整体架构</vt:lpstr>
      <vt:lpstr>芯颗封装</vt:lpstr>
      <vt:lpstr>产品形态 I</vt:lpstr>
      <vt:lpstr>产品形态 II</vt:lpstr>
      <vt:lpstr>PowerPoint 演示文稿</vt:lpstr>
      <vt:lpstr>MLUv03 - Cluster </vt:lpstr>
      <vt:lpstr>MLUv03 - Cluster </vt:lpstr>
      <vt:lpstr>MLUv03 - Cluster 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5225</cp:revision>
  <dcterms:created xsi:type="dcterms:W3CDTF">2020-08-28T08:44:19Z</dcterms:created>
  <dcterms:modified xsi:type="dcterms:W3CDTF">2023-07-25T17:32:18Z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